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2" r:id="rId2"/>
  </p:sldIdLst>
  <p:sldSz cx="12801600" cy="9601200" type="A3"/>
  <p:notesSz cx="6735763" cy="9866313"/>
  <p:defaultTextStyle>
    <a:defPPr>
      <a:defRPr lang="ja-JP"/>
    </a:defPPr>
    <a:lvl1pPr marL="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E3"/>
    <a:srgbClr val="B1132D"/>
    <a:srgbClr val="03097F"/>
    <a:srgbClr val="EB215B"/>
    <a:srgbClr val="28C88B"/>
    <a:srgbClr val="F06A8A"/>
    <a:srgbClr val="D96709"/>
    <a:srgbClr val="91053A"/>
    <a:srgbClr val="25B981"/>
    <a:srgbClr val="720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5199" autoAdjust="0"/>
  </p:normalViewPr>
  <p:slideViewPr>
    <p:cSldViewPr>
      <p:cViewPr varScale="1">
        <p:scale>
          <a:sx n="90" d="100"/>
          <a:sy n="90" d="100"/>
        </p:scale>
        <p:origin x="-270" y="-120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3042"/>
          </a:xfrm>
          <a:prstGeom prst="rect">
            <a:avLst/>
          </a:prstGeom>
        </p:spPr>
        <p:txBody>
          <a:bodyPr vert="horz" lIns="62804" tIns="31402" rIns="62804" bIns="31402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945" y="0"/>
            <a:ext cx="2919734" cy="493042"/>
          </a:xfrm>
          <a:prstGeom prst="rect">
            <a:avLst/>
          </a:prstGeom>
        </p:spPr>
        <p:txBody>
          <a:bodyPr vert="horz" lIns="62804" tIns="31402" rIns="62804" bIns="31402" rtlCol="0"/>
          <a:lstStyle>
            <a:lvl1pPr algn="r">
              <a:defRPr sz="800"/>
            </a:lvl1pPr>
          </a:lstStyle>
          <a:p>
            <a:fld id="{2DC3D6B2-EFEA-41BD-99BB-890ABBFE44F7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804" tIns="31402" rIns="62804" bIns="3140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118" y="4686088"/>
            <a:ext cx="5388610" cy="4440662"/>
          </a:xfrm>
          <a:prstGeom prst="rect">
            <a:avLst/>
          </a:prstGeom>
        </p:spPr>
        <p:txBody>
          <a:bodyPr vert="horz" lIns="62804" tIns="31402" rIns="62804" bIns="3140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80"/>
            <a:ext cx="2918650" cy="493042"/>
          </a:xfrm>
          <a:prstGeom prst="rect">
            <a:avLst/>
          </a:prstGeom>
        </p:spPr>
        <p:txBody>
          <a:bodyPr vert="horz" lIns="62804" tIns="31402" rIns="62804" bIns="31402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945" y="9371080"/>
            <a:ext cx="2919734" cy="493042"/>
          </a:xfrm>
          <a:prstGeom prst="rect">
            <a:avLst/>
          </a:prstGeom>
        </p:spPr>
        <p:txBody>
          <a:bodyPr vert="horz" lIns="62804" tIns="31402" rIns="62804" bIns="31402" rtlCol="0" anchor="b"/>
          <a:lstStyle>
            <a:lvl1pPr algn="r">
              <a:defRPr sz="800"/>
            </a:lvl1pPr>
          </a:lstStyle>
          <a:p>
            <a:fld id="{BC01F150-1C26-4D71-B0CB-3B34AE9D0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8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1F150-1C26-4D71-B0CB-3B34AE9D038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46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832A-D085-4ADB-99D9-4468BE80504A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227B-3E49-4DEB-9634-FD8C37FC8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61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832A-D085-4ADB-99D9-4468BE80504A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227B-3E49-4DEB-9634-FD8C37FC8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38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832A-D085-4ADB-99D9-4468BE80504A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227B-3E49-4DEB-9634-FD8C37FC8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37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832A-D085-4ADB-99D9-4468BE80504A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227B-3E49-4DEB-9634-FD8C37FC8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832A-D085-4ADB-99D9-4468BE80504A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227B-3E49-4DEB-9634-FD8C37FC8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8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832A-D085-4ADB-99D9-4468BE80504A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227B-3E49-4DEB-9634-FD8C37FC8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44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832A-D085-4ADB-99D9-4468BE80504A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227B-3E49-4DEB-9634-FD8C37FC8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33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832A-D085-4ADB-99D9-4468BE80504A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227B-3E49-4DEB-9634-FD8C37FC8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85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832A-D085-4ADB-99D9-4468BE80504A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227B-3E49-4DEB-9634-FD8C37FC8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42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832A-D085-4ADB-99D9-4468BE80504A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227B-3E49-4DEB-9634-FD8C37FC8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82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832A-D085-4ADB-99D9-4468BE80504A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227B-3E49-4DEB-9634-FD8C37FC8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97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832A-D085-4ADB-99D9-4468BE80504A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A227B-3E49-4DEB-9634-FD8C37FC8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73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kumimoji="1"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7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hyperlink" Target="tel:03-3238-3525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6567" y="10500"/>
            <a:ext cx="13169552" cy="1044028"/>
          </a:xfrm>
          <a:prstGeom prst="rect">
            <a:avLst/>
          </a:prstGeom>
          <a:solidFill>
            <a:srgbClr val="CD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59" tIns="48129" rIns="96259" bIns="48129" spcCol="0"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305" y="130340"/>
            <a:ext cx="1919199" cy="49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3045170" y="123093"/>
            <a:ext cx="1506552" cy="835862"/>
          </a:xfrm>
          <a:prstGeom prst="rect">
            <a:avLst/>
          </a:prstGeom>
          <a:noFill/>
        </p:spPr>
        <p:txBody>
          <a:bodyPr wrap="none" lIns="96259" tIns="48129" rIns="96259" bIns="48129">
            <a:spAutoFit/>
          </a:bodyPr>
          <a:lstStyle/>
          <a:p>
            <a:pPr algn="ctr"/>
            <a:r>
              <a:rPr lang="ja-JP" altLang="en-US" sz="4800" spc="316" dirty="0">
                <a:ln w="11430" cmpd="sng">
                  <a:noFill/>
                  <a:prstDash val="solid"/>
                  <a:miter lim="800000"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通信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08350" y="820487"/>
            <a:ext cx="1276426" cy="235697"/>
          </a:xfrm>
          <a:prstGeom prst="rect">
            <a:avLst/>
          </a:prstGeom>
          <a:noFill/>
        </p:spPr>
        <p:txBody>
          <a:bodyPr wrap="none" lIns="96259" tIns="48129" rIns="96259" bIns="48129" rtlCol="0">
            <a:spAutoFit/>
          </a:bodyPr>
          <a:lstStyle/>
          <a:p>
            <a:pPr algn="r"/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24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日発行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1593">
            <a:off x="2457945" y="229400"/>
            <a:ext cx="585767" cy="52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5536704" y="57325"/>
            <a:ext cx="669528" cy="281864"/>
          </a:xfrm>
          <a:prstGeom prst="rect">
            <a:avLst/>
          </a:prstGeom>
          <a:noFill/>
        </p:spPr>
        <p:txBody>
          <a:bodyPr wrap="none" lIns="96259" tIns="48129" rIns="96259" bIns="48129" rtlCol="0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Vol.33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26230" y="120316"/>
            <a:ext cx="430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上智大学ボランティア・ビューロー　（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号館 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1F 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学生センター⑧窓口）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hlinkClick r:id="rId5"/>
              </a:rPr>
              <a:t>Tel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hlinkClick r:id="rId5"/>
              </a:rPr>
              <a:t>：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hlinkClick r:id="rId5"/>
              </a:rPr>
              <a:t>03-3238-3525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900" u="sng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Mail</a:t>
            </a:r>
            <a:r>
              <a:rPr lang="ja-JP" altLang="en-US" sz="900" u="sng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900" u="sng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volunteer-co@sophia.ac.jp</a:t>
            </a:r>
            <a:r>
              <a:rPr lang="ja-JP" altLang="en-US" sz="9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900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Twitter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@</a:t>
            </a:r>
            <a:r>
              <a:rPr lang="en-US" altLang="ja-JP" sz="9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SophiaVolante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LINE@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：（登録時に希望する配信内容「ボランティアについて」のチェックを入れてください）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8233" y="175214"/>
            <a:ext cx="26214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spc="316" dirty="0">
                <a:ln w="11430" cmpd="sng">
                  <a:noFill/>
                  <a:prstDash val="solid"/>
                  <a:miter lim="800000"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ボランチ</a:t>
            </a:r>
            <a:endParaRPr lang="ja-JP" altLang="en-US" sz="4400" dirty="0"/>
          </a:p>
        </p:txBody>
      </p:sp>
      <p:sp>
        <p:nvSpPr>
          <p:cNvPr id="21" name="正方形/長方形 20"/>
          <p:cNvSpPr/>
          <p:nvPr/>
        </p:nvSpPr>
        <p:spPr>
          <a:xfrm>
            <a:off x="160256" y="1560240"/>
            <a:ext cx="43914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ja-JP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81" name="直線コネクタ 80"/>
          <p:cNvCxnSpPr/>
          <p:nvPr/>
        </p:nvCxnSpPr>
        <p:spPr>
          <a:xfrm flipH="1">
            <a:off x="6394210" y="-95944"/>
            <a:ext cx="6590" cy="94259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6472808" y="825352"/>
            <a:ext cx="64008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ボランティア・ビューロー窓口には、まだまだ多くのボランティア情報を用意しています！ お気軽に足を運んでください。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8733" y="1548597"/>
            <a:ext cx="6214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9032D78-36CE-4997-94F1-09F5A58A60E8}"/>
              </a:ext>
            </a:extLst>
          </p:cNvPr>
          <p:cNvSpPr/>
          <p:nvPr/>
        </p:nvSpPr>
        <p:spPr>
          <a:xfrm>
            <a:off x="9203948" y="1547045"/>
            <a:ext cx="34839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ACEF3CA-27F8-430F-B249-5E2DA5DCDA17}"/>
              </a:ext>
            </a:extLst>
          </p:cNvPr>
          <p:cNvSpPr/>
          <p:nvPr/>
        </p:nvSpPr>
        <p:spPr>
          <a:xfrm>
            <a:off x="7022501" y="6517402"/>
            <a:ext cx="4174594" cy="900246"/>
          </a:xfrm>
          <a:prstGeom prst="rect">
            <a:avLst/>
          </a:prstGeom>
          <a:solidFill>
            <a:srgbClr val="FFDDE3"/>
          </a:solidFill>
          <a:ln w="5715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1050" dirty="0"/>
              <a:t>　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ボランティア</a:t>
            </a:r>
            <a:r>
              <a:rPr lang="ja-JP" altLang="en-US" sz="105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ぷらっとほ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ーむとは、学生の有志団体で、上智大学の</a:t>
            </a:r>
            <a:r>
              <a:rPr lang="ja-JP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ボランティア活動の種類を拡充し、情報発信、交流の場の提供をボランティア・ビューロー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（学生センター内）</a:t>
            </a:r>
            <a:r>
              <a:rPr lang="ja-JP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と共におこなうことを目的としてい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ます。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/>
              <a:t>　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実際にボランティア活動を行うのではなく、活動をしている団体などの後方支援をしています。</a:t>
            </a:r>
            <a:endParaRPr lang="ja-JP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BCD9EA60-235C-43EC-9529-8794DEEF8D5A}"/>
              </a:ext>
            </a:extLst>
          </p:cNvPr>
          <p:cNvSpPr/>
          <p:nvPr/>
        </p:nvSpPr>
        <p:spPr>
          <a:xfrm rot="10800000" flipV="1">
            <a:off x="7569950" y="6141637"/>
            <a:ext cx="345865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1400" b="1" dirty="0">
                <a:highlight>
                  <a:srgbClr val="FFDDE3"/>
                </a:highligh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ボランティア</a:t>
            </a:r>
            <a:r>
              <a:rPr lang="ja-JP" altLang="en-US" sz="1400" b="1" dirty="0" err="1">
                <a:highlight>
                  <a:srgbClr val="FFDDE3"/>
                </a:highligh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ぷらっとほ</a:t>
            </a:r>
            <a:r>
              <a:rPr lang="ja-JP" altLang="en-US" sz="1400" b="1" dirty="0">
                <a:highlight>
                  <a:srgbClr val="FFDDE3"/>
                </a:highligh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ー</a:t>
            </a:r>
            <a:r>
              <a:rPr lang="ja-JP" altLang="en-US" sz="1400" b="1" dirty="0" err="1">
                <a:highlight>
                  <a:srgbClr val="FFDDE3"/>
                </a:highligh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む</a:t>
            </a:r>
            <a:r>
              <a:rPr lang="ja-JP" altLang="en-US" sz="1400" b="1" dirty="0">
                <a:highlight>
                  <a:srgbClr val="FFDDE3"/>
                </a:highligh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メンバー大募集！</a:t>
            </a:r>
            <a:endParaRPr lang="en-US" altLang="ja-JP" sz="1400" b="1" dirty="0">
              <a:highlight>
                <a:srgbClr val="FFDDE3"/>
              </a:highligh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3DA509C-BA41-45CD-A8EA-CE3D66EC7B16}"/>
              </a:ext>
            </a:extLst>
          </p:cNvPr>
          <p:cNvSpPr txBox="1"/>
          <p:nvPr/>
        </p:nvSpPr>
        <p:spPr>
          <a:xfrm>
            <a:off x="191060" y="6351971"/>
            <a:ext cx="6034933" cy="307777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災害救援ボランティア養成講座</a:t>
            </a:r>
            <a:endParaRPr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4CC959D-BDD9-4DBA-8AB7-CE894DAF7D52}"/>
              </a:ext>
            </a:extLst>
          </p:cNvPr>
          <p:cNvSpPr txBox="1"/>
          <p:nvPr/>
        </p:nvSpPr>
        <p:spPr>
          <a:xfrm>
            <a:off x="177879" y="1152620"/>
            <a:ext cx="6065638" cy="307777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課外活動団体によるボランティア活動紹介①</a:t>
            </a:r>
            <a:endParaRPr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D0590CC9-83BF-4498-8E77-9DEBB6447107}"/>
              </a:ext>
            </a:extLst>
          </p:cNvPr>
          <p:cNvSpPr/>
          <p:nvPr/>
        </p:nvSpPr>
        <p:spPr>
          <a:xfrm>
            <a:off x="2864445" y="6816825"/>
            <a:ext cx="33790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日・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日・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日の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日間、公益財団法人日本法制学会　災害ボランティア推進委員会、千代田区の後援のもと、「災害救援ボランティア養成講座」が開催されました。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名の参加者は、災害救援の場で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必要な知識や技術を学びました。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日目は災害ボランティアとしての基礎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知識を学び、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日目は応急手当活動の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実習を行い、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AED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を用いた心肺蘇生法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や止血法などを実際に体験しました。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日目の午前は、墨田区の「本所防災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館」で災害シチュエーションの模擬体験を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し、午後はキャンパスに戻り、災害の際、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どのように行動するかなどのロールプレイを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行いました。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D69C98-CDE4-4781-96FD-A66FCB5DD5C4}"/>
              </a:ext>
            </a:extLst>
          </p:cNvPr>
          <p:cNvSpPr/>
          <p:nvPr/>
        </p:nvSpPr>
        <p:spPr>
          <a:xfrm>
            <a:off x="140484" y="1621495"/>
            <a:ext cx="356548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solidFill>
                  <a:srgbClr val="201F1E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　上智大学唯一のフラサークル</a:t>
            </a:r>
            <a:r>
              <a:rPr lang="en-US" altLang="ja-JP" sz="1100" dirty="0" err="1">
                <a:solidFill>
                  <a:srgbClr val="201F1E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Hau’oli</a:t>
            </a:r>
            <a:r>
              <a:rPr lang="ja-JP" altLang="en-US" sz="1100" dirty="0">
                <a:solidFill>
                  <a:srgbClr val="201F1E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の活動の一環であるボランティア活動で</a:t>
            </a:r>
            <a:r>
              <a:rPr lang="en-US" altLang="ja-JP" sz="1100" dirty="0">
                <a:solidFill>
                  <a:srgbClr val="201F1E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2019</a:t>
            </a:r>
            <a:r>
              <a:rPr lang="ja-JP" altLang="en-US" sz="1100" dirty="0">
                <a:solidFill>
                  <a:srgbClr val="201F1E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年度中の主な活動を紹介します。</a:t>
            </a:r>
            <a:endParaRPr lang="en-US" altLang="ja-JP" sz="1100" dirty="0">
              <a:solidFill>
                <a:srgbClr val="201F1E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endParaRPr lang="en-US" altLang="ja-JP" sz="1100" dirty="0">
              <a:solidFill>
                <a:srgbClr val="201F1E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lang="ja-JP" altLang="en-US" sz="1100" dirty="0">
                <a:solidFill>
                  <a:srgbClr val="201F1E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　本学のキャンパスと同じ千代田区にある総合病院　東京　逓信病院にて</a:t>
            </a:r>
            <a:r>
              <a:rPr lang="en-US" altLang="ja-JP" sz="1100" dirty="0">
                <a:solidFill>
                  <a:srgbClr val="201F1E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9</a:t>
            </a:r>
            <a:r>
              <a:rPr lang="ja-JP" altLang="en-US" sz="1100" dirty="0">
                <a:solidFill>
                  <a:srgbClr val="201F1E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月にフラを披露しました。緩和ケア病棟の患者さんの前で数曲を披露し、サークルの活動内容についても紹介させて頂きました。患者さんから直接フラを見た感想を伺うこともでき、貴重な時間となりました。</a:t>
            </a:r>
            <a:endParaRPr lang="en-US" altLang="ja-JP" sz="1100" dirty="0">
              <a:solidFill>
                <a:srgbClr val="201F1E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endParaRPr lang="en-US" altLang="ja-JP" sz="1100" dirty="0">
              <a:solidFill>
                <a:srgbClr val="201F1E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endParaRPr lang="ja-JP" altLang="en-US" sz="1100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0716868-E5C3-4410-A7BE-02042DB502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49" y="1526967"/>
            <a:ext cx="2005086" cy="1503814"/>
          </a:xfrm>
          <a:prstGeom prst="rect">
            <a:avLst/>
          </a:prstGeom>
        </p:spPr>
      </p:pic>
      <p:pic>
        <p:nvPicPr>
          <p:cNvPr id="2050" name="Picture 2" descr="画像">
            <a:extLst>
              <a:ext uri="{FF2B5EF4-FFF2-40B4-BE49-F238E27FC236}">
                <a16:creationId xmlns:a16="http://schemas.microsoft.com/office/drawing/2014/main" id="{771EC169-3B1F-4971-9692-846721B12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427" y="4783089"/>
            <a:ext cx="2005083" cy="15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7E1B09F-A5DF-4891-9634-8D199CC92D8E}"/>
              </a:ext>
            </a:extLst>
          </p:cNvPr>
          <p:cNvSpPr txBox="1"/>
          <p:nvPr/>
        </p:nvSpPr>
        <p:spPr>
          <a:xfrm>
            <a:off x="306494" y="4800600"/>
            <a:ext cx="32244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100" dirty="0">
                <a:solidFill>
                  <a:srgbClr val="14171A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rial" panose="020B0604020202020204" pitchFamily="34" charset="0"/>
              </a:rPr>
              <a:t>　</a:t>
            </a:r>
            <a:r>
              <a:rPr kumimoji="0" lang="ja-JP" altLang="ja-JP" sz="1100" dirty="0">
                <a:solidFill>
                  <a:srgbClr val="14171A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rial" panose="020B0604020202020204" pitchFamily="34" charset="0"/>
              </a:rPr>
              <a:t> 2/18,19の2日間、</a:t>
            </a:r>
            <a:r>
              <a:rPr kumimoji="0" lang="ja-JP" altLang="ja-JP" sz="1100">
                <a:solidFill>
                  <a:srgbClr val="14171A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rial" panose="020B0604020202020204" pitchFamily="34" charset="0"/>
              </a:rPr>
              <a:t>福島の</a:t>
            </a:r>
            <a:r>
              <a:rPr kumimoji="0" lang="ja-JP" altLang="en-US" sz="1100">
                <a:solidFill>
                  <a:srgbClr val="14171A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rial" panose="020B0604020202020204" pitchFamily="34" charset="0"/>
              </a:rPr>
              <a:t>スパリゾート</a:t>
            </a:r>
            <a:r>
              <a:rPr kumimoji="0" lang="ja-JP" altLang="ja-JP" sz="1100">
                <a:solidFill>
                  <a:srgbClr val="14171A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rial" panose="020B0604020202020204" pitchFamily="34" charset="0"/>
              </a:rPr>
              <a:t>ハワイアンズ</a:t>
            </a:r>
            <a:r>
              <a:rPr kumimoji="0" lang="ja-JP" altLang="ja-JP" sz="1100" dirty="0">
                <a:solidFill>
                  <a:srgbClr val="14171A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rial" panose="020B0604020202020204" pitchFamily="34" charset="0"/>
              </a:rPr>
              <a:t>で行われた全国学生フラ・フェスティバルに参加</a:t>
            </a:r>
            <a:r>
              <a:rPr kumimoji="0" lang="ja-JP" altLang="en-US" sz="1100" dirty="0">
                <a:solidFill>
                  <a:srgbClr val="14171A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rial" panose="020B0604020202020204" pitchFamily="34" charset="0"/>
              </a:rPr>
              <a:t>し、ハワイアンズのステージ発表を</a:t>
            </a:r>
            <a:r>
              <a:rPr kumimoji="0" lang="ja-JP" altLang="ja-JP" sz="1100" dirty="0">
                <a:solidFill>
                  <a:srgbClr val="14171A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rial" panose="020B0604020202020204" pitchFamily="34" charset="0"/>
              </a:rPr>
              <a:t>し</a:t>
            </a:r>
            <a:r>
              <a:rPr kumimoji="0" lang="ja-JP" altLang="en-US" sz="1100" dirty="0">
                <a:solidFill>
                  <a:srgbClr val="14171A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rial" panose="020B0604020202020204" pitchFamily="34" charset="0"/>
              </a:rPr>
              <a:t>ました。</a:t>
            </a:r>
            <a:endParaRPr kumimoji="0" lang="en-US" altLang="ja-JP" sz="1100" dirty="0">
              <a:solidFill>
                <a:srgbClr val="14171A"/>
              </a:solidFill>
              <a:latin typeface="Yu Gothic UI" panose="020B0500000000000000" pitchFamily="50" charset="-128"/>
              <a:ea typeface="Yu Gothic UI" panose="020B0500000000000000" pitchFamily="50" charset="-128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100" dirty="0">
                <a:solidFill>
                  <a:srgbClr val="14171A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rial" panose="020B0604020202020204" pitchFamily="34" charset="0"/>
              </a:rPr>
              <a:t>　さらに、</a:t>
            </a:r>
            <a:r>
              <a:rPr kumimoji="0" lang="ja-JP" altLang="ja-JP" sz="1100" dirty="0">
                <a:solidFill>
                  <a:srgbClr val="14171A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rial" panose="020B0604020202020204" pitchFamily="34" charset="0"/>
              </a:rPr>
              <a:t> 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いわき市の仮設住宅に訪問もさせていただき、フラを披露したり、「フラガール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〜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虹を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〜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」という曲の振り付けをレクチャーし、集まってくださった方々と一緒にフラを踊りました。その後、地域の方々とお話しさせていただき、震災当時の記憶や、現在の生活等について様々なお話を聞くことができました。</a:t>
            </a:r>
          </a:p>
          <a:p>
            <a:b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kumimoji="0" lang="ja-JP" altLang="ja-JP" sz="1050" dirty="0">
              <a:solidFill>
                <a:srgbClr val="14171A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050" dirty="0">
                <a:solidFill>
                  <a:srgbClr val="14171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A58534EB-FD46-413F-B697-9FAEB5DBE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6971"/>
            <a:ext cx="306494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700" b="0" i="0" u="none" strike="noStrike" cap="none" normalizeH="0" baseline="0" dirty="0">
                <a:ln>
                  <a:noFill/>
                </a:ln>
                <a:solidFill>
                  <a:srgbClr val="1417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ja-JP" altLang="ja-JP" sz="1900" b="0" i="0" u="none" strike="noStrike" cap="none" normalizeH="0" baseline="0" dirty="0">
              <a:ln>
                <a:noFill/>
              </a:ln>
              <a:solidFill>
                <a:srgbClr val="1417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4" descr="ヤシの木">
            <a:extLst>
              <a:ext uri="{FF2B5EF4-FFF2-40B4-BE49-F238E27FC236}">
                <a16:creationId xmlns:a16="http://schemas.microsoft.com/office/drawing/2014/main" id="{E7BF33C1-E918-4CD3-A2C6-F4CBA105B8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325" y="-258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" name="AutoShape 5" descr="ほっとした顔">
            <a:extLst>
              <a:ext uri="{FF2B5EF4-FFF2-40B4-BE49-F238E27FC236}">
                <a16:creationId xmlns:a16="http://schemas.microsoft.com/office/drawing/2014/main" id="{9BC13947-7569-45D7-A55F-2EB3964264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325" y="2587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1B9A1AD-874F-431B-8EED-E5707A8C8B98}"/>
              </a:ext>
            </a:extLst>
          </p:cNvPr>
          <p:cNvSpPr txBox="1"/>
          <p:nvPr/>
        </p:nvSpPr>
        <p:spPr>
          <a:xfrm>
            <a:off x="6569017" y="1192974"/>
            <a:ext cx="2528631" cy="307777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回写真洗浄会</a:t>
            </a:r>
            <a:endParaRPr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画像のプレビュー">
            <a:extLst>
              <a:ext uri="{FF2B5EF4-FFF2-40B4-BE49-F238E27FC236}">
                <a16:creationId xmlns:a16="http://schemas.microsoft.com/office/drawing/2014/main" id="{0E4B6E55-B0D4-401B-9FE9-4BAE52553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78" y="6816824"/>
            <a:ext cx="2426267" cy="18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C3C92A-0B92-4078-986D-63C51EEE762B}"/>
              </a:ext>
            </a:extLst>
          </p:cNvPr>
          <p:cNvSpPr txBox="1"/>
          <p:nvPr/>
        </p:nvSpPr>
        <p:spPr>
          <a:xfrm>
            <a:off x="279265" y="8636524"/>
            <a:ext cx="276590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講座修了者に授与される「上級救命技能認定証」と、「セーフティリーダー認定証」を手に記念撮影しました。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日間、お疲れさま</a:t>
            </a:r>
            <a:r>
              <a:rPr lang="ja-JP" altLang="en-US" sz="105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した。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Picture 2" descr="https://4.bp.blogspot.com/-l0g3dR77Yb4/UYh8rHrdVyI/AAAAAAAARP4/U8iFUFC03AQ/s800/namazu_bousai.png">
            <a:extLst>
              <a:ext uri="{FF2B5EF4-FFF2-40B4-BE49-F238E27FC236}">
                <a16:creationId xmlns:a16="http://schemas.microsoft.com/office/drawing/2014/main" id="{0DED56BE-3847-4918-A01D-BD282404B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753" y="7767628"/>
            <a:ext cx="915520" cy="100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2.bp.blogspot.com/--cuZjDCJlas/Ut0A36WxxBI/AAAAAAAAdOI/2ZxkoCPw4Qw/s800/flower_plumeria.png">
            <a:extLst>
              <a:ext uri="{FF2B5EF4-FFF2-40B4-BE49-F238E27FC236}">
                <a16:creationId xmlns:a16="http://schemas.microsoft.com/office/drawing/2014/main" id="{18D2D0EC-0753-460E-A71F-2E19B92D4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" y="3122344"/>
            <a:ext cx="587770" cy="5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2.bp.blogspot.com/-68fOHTkefOI/U8XkKjNqCzI/AAAAAAAAisY/A1c6cZGdKOw/s800/lei_flower_hawaii.png">
            <a:extLst>
              <a:ext uri="{FF2B5EF4-FFF2-40B4-BE49-F238E27FC236}">
                <a16:creationId xmlns:a16="http://schemas.microsoft.com/office/drawing/2014/main" id="{0CD920A1-C8AA-45CA-9F5B-66D7F5649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193" y="4430579"/>
            <a:ext cx="658215" cy="67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C467355-159C-4EC4-BAC0-D23549C0DA51}"/>
              </a:ext>
            </a:extLst>
          </p:cNvPr>
          <p:cNvSpPr txBox="1"/>
          <p:nvPr/>
        </p:nvSpPr>
        <p:spPr>
          <a:xfrm>
            <a:off x="6411732" y="7485636"/>
            <a:ext cx="4011281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</a:t>
            </a:r>
            <a:r>
              <a: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kumimoji="1" lang="ja-JP" altLang="en-US" sz="105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年度の主な活動</a:t>
            </a:r>
            <a:endParaRPr kumimoji="1" lang="en-US" altLang="ja-JP" sz="105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・ボランティアサークル説明会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・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Talk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～面白い悩みがあふれてる～　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　団体運営の悩みをどう解決するか？横のつながりで解決を目指す！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・オープンキャンパスでのボランティア団体紹介・クイズ大会やパネ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ルディスカッションを企画・運営・司会も！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ボランティア系課外活動団体の紹介冊子の編集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・ボランティア団体の活動写真展　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02CC810-1F0E-410F-B2DB-87E80855B8B1}"/>
              </a:ext>
            </a:extLst>
          </p:cNvPr>
          <p:cNvSpPr txBox="1"/>
          <p:nvPr/>
        </p:nvSpPr>
        <p:spPr>
          <a:xfrm>
            <a:off x="10215568" y="7511798"/>
            <a:ext cx="2542876" cy="2031325"/>
          </a:xfrm>
          <a:prstGeom prst="rect">
            <a:avLst/>
          </a:prstGeom>
          <a:noFill/>
          <a:ln w="19050">
            <a:solidFill>
              <a:srgbClr val="03097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/>
              <a:t>　</a:t>
            </a:r>
            <a:endParaRPr kumimoji="1" lang="en-US" altLang="ja-JP" sz="1050" b="1" dirty="0"/>
          </a:p>
          <a:p>
            <a:r>
              <a:rPr lang="ja-JP" altLang="en-US" sz="1050" b="1" dirty="0"/>
              <a:t>　　　　</a:t>
            </a:r>
            <a:r>
              <a:rPr kumimoji="1" lang="ja-JP" altLang="en-US" sz="1050" b="1" dirty="0"/>
              <a:t>メンバー随時募集中です！</a:t>
            </a:r>
            <a:endParaRPr kumimoji="1" lang="en-US" altLang="ja-JP" sz="1050" b="1" dirty="0"/>
          </a:p>
          <a:p>
            <a:r>
              <a:rPr lang="ja-JP" altLang="en-US" sz="1050" b="1" dirty="0"/>
              <a:t>　</a:t>
            </a:r>
            <a:endParaRPr lang="en-US" altLang="ja-JP" sz="1050" b="1" dirty="0"/>
          </a:p>
          <a:p>
            <a:r>
              <a:rPr lang="ja-JP" altLang="en-US" sz="1050" b="1" dirty="0"/>
              <a:t>　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企画の提案・実現などに挑戦したい方は、ぜひお気軽に連絡してください！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新入生・在校生大歓迎です。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50" b="1" dirty="0"/>
              <a:t>　</a:t>
            </a:r>
            <a:endParaRPr kumimoji="1" lang="en-US" altLang="ja-JP" sz="1050" b="1" dirty="0"/>
          </a:p>
          <a:p>
            <a:r>
              <a:rPr lang="en-US" altLang="ja-JP" sz="1050" b="1" dirty="0"/>
              <a:t>Twitter   </a:t>
            </a:r>
            <a:r>
              <a:rPr kumimoji="1" lang="ja-JP" altLang="en-US" sz="1050" dirty="0"/>
              <a:t>　＠</a:t>
            </a:r>
            <a:r>
              <a:rPr kumimoji="1" lang="en-US" altLang="ja-JP" sz="1050" dirty="0" err="1"/>
              <a:t>Sophia_VoPla</a:t>
            </a:r>
            <a:r>
              <a:rPr kumimoji="1" lang="en-US" altLang="ja-JP" sz="1050" dirty="0"/>
              <a:t> </a:t>
            </a:r>
          </a:p>
          <a:p>
            <a:endParaRPr lang="en-US" altLang="ja-JP" sz="1050" dirty="0"/>
          </a:p>
          <a:p>
            <a:r>
              <a:rPr kumimoji="1" lang="en-US" altLang="ja-JP" sz="1050" dirty="0"/>
              <a:t>  </a:t>
            </a:r>
          </a:p>
          <a:p>
            <a:r>
              <a:rPr lang="ja-JP" altLang="en-US" sz="1050" dirty="0"/>
              <a:t>　</a:t>
            </a:r>
            <a:r>
              <a:rPr kumimoji="1" lang="en-US" altLang="ja-JP" sz="1050" dirty="0"/>
              <a:t> </a:t>
            </a:r>
            <a:r>
              <a:rPr kumimoji="1" lang="en-US" altLang="ja-JP" sz="1050" b="1" dirty="0"/>
              <a:t>E- mail</a:t>
            </a:r>
            <a:r>
              <a:rPr kumimoji="1" lang="en-US" altLang="ja-JP" sz="1050" dirty="0"/>
              <a:t>  :         </a:t>
            </a:r>
          </a:p>
          <a:p>
            <a:r>
              <a:rPr kumimoji="1" lang="en-US" altLang="ja-JP" sz="1050" dirty="0"/>
              <a:t>volunteer.platform.Sophia@gmail.com  </a:t>
            </a:r>
            <a:endParaRPr kumimoji="1" lang="ja-JP" altLang="en-US" sz="1050" dirty="0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A3C3DCDD-C9D8-4990-A178-03A60AA645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7155">
            <a:off x="11476893" y="6419409"/>
            <a:ext cx="1086158" cy="81461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E13DC972-C6DE-4755-AA0E-191D96742E2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841" y="8426832"/>
            <a:ext cx="868519" cy="901151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96B6A3F-8988-4E0C-B77C-063C54B38E7F}"/>
              </a:ext>
            </a:extLst>
          </p:cNvPr>
          <p:cNvSpPr txBox="1"/>
          <p:nvPr/>
        </p:nvSpPr>
        <p:spPr>
          <a:xfrm>
            <a:off x="6455659" y="2155932"/>
            <a:ext cx="617546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は、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年の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台風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号で被害をうけた川崎市内の家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屋の写真を洗浄しました。　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初めての方でもこのボランティアを運営する学生の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皆さんが手順を教えているので、安心してご参加ください。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次回の活動にも多くの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参加をお待ちしています！募集は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Loyola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などでお知らせします。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大切な思い出の写真を扱う活動を通して学部や学年を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超えた交流も生まれます！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アルバムから泥水などで　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くっついてしまった写真を　　　　　　　　　　　　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丁寧に剥がす。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保管の順番を崩さない　　　水洗い。グローブ着用　　　　乾燥させてから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ように管理表をはさむ。　　　指で優しく汚れをこする。　　エタノール洗浄する。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D7F91894-6D95-4A25-BDA8-D3E410C346C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296729" y="3785355"/>
            <a:ext cx="841291" cy="1121721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A4564A9F-E804-4633-B710-FBDBFE5A2E7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 t="5834"/>
          <a:stretch/>
        </p:blipFill>
        <p:spPr>
          <a:xfrm>
            <a:off x="9517275" y="3624707"/>
            <a:ext cx="1051445" cy="1368592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BC999715-9EEA-4F6A-B7FD-0200BE1A5BB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 t="2059"/>
          <a:stretch/>
        </p:blipFill>
        <p:spPr>
          <a:xfrm>
            <a:off x="11052076" y="3679358"/>
            <a:ext cx="735251" cy="135460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79F3A1F-700E-452B-9112-CA6279B67A3E}"/>
              </a:ext>
            </a:extLst>
          </p:cNvPr>
          <p:cNvSpPr txBox="1"/>
          <p:nvPr/>
        </p:nvSpPr>
        <p:spPr>
          <a:xfrm>
            <a:off x="6526231" y="5457778"/>
            <a:ext cx="6122042" cy="68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ED2180A-4500-48C1-AE18-3E1CB04DB303}"/>
              </a:ext>
            </a:extLst>
          </p:cNvPr>
          <p:cNvSpPr txBox="1"/>
          <p:nvPr/>
        </p:nvSpPr>
        <p:spPr>
          <a:xfrm>
            <a:off x="6526231" y="5536544"/>
            <a:ext cx="6211274" cy="577081"/>
          </a:xfrm>
          <a:prstGeom prst="rect">
            <a:avLst/>
          </a:prstGeom>
          <a:noFill/>
          <a:ln w="12700">
            <a:solidFill>
              <a:srgbClr val="B1132D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コロナウイルス拡大防止の為、写真洗浄会や災害復興支援のための現地での活動、そのほかの課外活動を、残念ながら現在、控える動きをとっています。計画をしていた企画が今後実現できる様、適切なタイミングを冷静に待ち、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今の時間を有効活用することを期待しています。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56FBABC8-019D-491D-8486-3A8BF7DEB2FB}"/>
              </a:ext>
            </a:extLst>
          </p:cNvPr>
          <p:cNvCxnSpPr>
            <a:cxnSpLocks/>
          </p:cNvCxnSpPr>
          <p:nvPr/>
        </p:nvCxnSpPr>
        <p:spPr>
          <a:xfrm>
            <a:off x="10705980" y="4291412"/>
            <a:ext cx="2246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D66DD675-F0D9-4B8B-96E8-D8DB3A868639}"/>
              </a:ext>
            </a:extLst>
          </p:cNvPr>
          <p:cNvCxnSpPr>
            <a:cxnSpLocks/>
          </p:cNvCxnSpPr>
          <p:nvPr/>
        </p:nvCxnSpPr>
        <p:spPr>
          <a:xfrm>
            <a:off x="9138020" y="4288031"/>
            <a:ext cx="228748" cy="6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53D4755B-188C-452C-9D36-058CFCF58DCC}"/>
              </a:ext>
            </a:extLst>
          </p:cNvPr>
          <p:cNvCxnSpPr>
            <a:cxnSpLocks/>
          </p:cNvCxnSpPr>
          <p:nvPr/>
        </p:nvCxnSpPr>
        <p:spPr>
          <a:xfrm>
            <a:off x="7873373" y="4264216"/>
            <a:ext cx="264028" cy="42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6D40283-2AB3-420C-9DB2-8F923B69CA40}"/>
              </a:ext>
            </a:extLst>
          </p:cNvPr>
          <p:cNvSpPr txBox="1"/>
          <p:nvPr/>
        </p:nvSpPr>
        <p:spPr>
          <a:xfrm>
            <a:off x="6460799" y="1526776"/>
            <a:ext cx="3082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月からキャンパスで開始した写真洗浄会が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日の会で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回目となりました。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写真洗浄ボランティアを東日本大震災の頃から行っている「課外のあらい</a:t>
            </a:r>
            <a:r>
              <a:rPr lang="ja-JP" altLang="en-US" sz="105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ぐま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lang="ja-JP" altLang="en-US" sz="105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さん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から写真をお預かりし、今回</a:t>
            </a:r>
            <a:endParaRPr kumimoji="1" lang="ja-JP" altLang="en-US" sz="105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D078DE9-65E6-4371-8B5C-B43625CE3664}"/>
              </a:ext>
            </a:extLst>
          </p:cNvPr>
          <p:cNvSpPr txBox="1"/>
          <p:nvPr/>
        </p:nvSpPr>
        <p:spPr>
          <a:xfrm>
            <a:off x="9615400" y="1208415"/>
            <a:ext cx="3105782" cy="237757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～ボランティア活動を振り返って～</a:t>
            </a:r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今年度のボランティア・ビューローの企画の活動を振り返って、博士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前期課程グローバル・スタディーズ研究科</a:t>
            </a:r>
            <a:r>
              <a:rPr lang="ja-JP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高橋一星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さんにコメントをお願いしました。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私は、これまでさまざまなボランティアに参加し、その度に、自分の力不足を悔いました。それでも続けることができたのは、多くの勇気ある仲間に助けてもらったからです。勇気は人から人へ伝わります。私はそれを身をもって学びました。　これまでに関わってきた皆様に感謝いたします。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ありがとうございました。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飯舘村交流では、これまでの経験を活かして後輩の指導などもしてくれました。　お疲れさま</a:t>
            </a:r>
            <a:r>
              <a:rPr lang="ja-JP" altLang="en-US" sz="105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した！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8" name="Picture 4" descr="https://3.bp.blogspot.com/-GYoxLfYRikY/UqA6p-G8RpI/AAAAAAAAbS4/ISjTVvzJip4/s800/line_spring4.png">
            <a:extLst>
              <a:ext uri="{FF2B5EF4-FFF2-40B4-BE49-F238E27FC236}">
                <a16:creationId xmlns:a16="http://schemas.microsoft.com/office/drawing/2014/main" id="{739B799E-5D05-48F5-B7BA-EAC9E9C90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2130" flipV="1">
            <a:off x="12010481" y="3162856"/>
            <a:ext cx="2675727" cy="16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s://3.bp.blogspot.com/-GYoxLfYRikY/UqA6p-G8RpI/AAAAAAAAbS4/ISjTVvzJip4/s800/line_spring4.png">
            <a:extLst>
              <a:ext uri="{FF2B5EF4-FFF2-40B4-BE49-F238E27FC236}">
                <a16:creationId xmlns:a16="http://schemas.microsoft.com/office/drawing/2014/main" id="{94217CA3-E2BE-49BB-959C-D06524C0C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691">
            <a:off x="11979658" y="1375303"/>
            <a:ext cx="2817394" cy="13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FA5C55E0-8477-4A82-B04C-B941E5B7DBA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506" y="3197057"/>
            <a:ext cx="2683503" cy="147028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7E2E5ED-1965-4747-A4AB-4907875CFDB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30" y="3147280"/>
            <a:ext cx="2010915" cy="1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02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12414</TotalTime>
  <Words>1395</Words>
  <Application>Microsoft Office PowerPoint</Application>
  <PresentationFormat>A3 297x420 mm</PresentationFormat>
  <Paragraphs>100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HGP創英角ﾎﾟｯﾌﾟ体</vt:lpstr>
      <vt:lpstr>Meiryo UI</vt:lpstr>
      <vt:lpstr>ＭＳ Ｐゴシック</vt:lpstr>
      <vt:lpstr>Yu Gothic UI</vt:lpstr>
      <vt:lpstr>Arial</vt:lpstr>
      <vt:lpstr>Calibri</vt:lpstr>
      <vt:lpstr>Office ​​テーマ</vt:lpstr>
      <vt:lpstr>PowerPoint プレゼンテーション</vt:lpstr>
    </vt:vector>
  </TitlesOfParts>
  <Company>学校法人上智学院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学校法人上智学院</dc:creator>
  <cp:lastModifiedBy>津屋 京子 Kyoko Tsuya</cp:lastModifiedBy>
  <cp:revision>549</cp:revision>
  <cp:lastPrinted>2020-03-24T01:12:05Z</cp:lastPrinted>
  <dcterms:created xsi:type="dcterms:W3CDTF">2017-10-27T07:37:32Z</dcterms:created>
  <dcterms:modified xsi:type="dcterms:W3CDTF">2020-03-24T05:44:40Z</dcterms:modified>
</cp:coreProperties>
</file>